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Freeform 3" id="3"/>
          <p:cNvSpPr/>
          <p:nvPr/>
        </p:nvSpPr>
        <p:spPr>
          <a:xfrm flipH="false" flipV="false" rot="0">
            <a:off x="1378148" y="3336354"/>
            <a:ext cx="4682428" cy="4436601"/>
          </a:xfrm>
          <a:custGeom>
            <a:avLst/>
            <a:gdLst/>
            <a:ahLst/>
            <a:cxnLst/>
            <a:rect r="r" b="b" t="t" l="l"/>
            <a:pathLst>
              <a:path h="4436601" w="4682428">
                <a:moveTo>
                  <a:pt x="0" y="0"/>
                </a:moveTo>
                <a:lnTo>
                  <a:pt x="4682428" y="0"/>
                </a:lnTo>
                <a:lnTo>
                  <a:pt x="4682428" y="4436600"/>
                </a:lnTo>
                <a:lnTo>
                  <a:pt x="0" y="4436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144000" y="3243823"/>
            <a:ext cx="8217084" cy="4907394"/>
            <a:chOff x="0" y="0"/>
            <a:chExt cx="10956112" cy="6543192"/>
          </a:xfrm>
        </p:grpSpPr>
        <p:sp>
          <p:nvSpPr>
            <p:cNvPr name="TextBox 5" id="5"/>
            <p:cNvSpPr txBox="true"/>
            <p:nvPr/>
          </p:nvSpPr>
          <p:spPr>
            <a:xfrm rot="0">
              <a:off x="0" y="142875"/>
              <a:ext cx="10956112" cy="4166659"/>
            </a:xfrm>
            <a:prstGeom prst="rect">
              <a:avLst/>
            </a:prstGeom>
          </p:spPr>
          <p:txBody>
            <a:bodyPr anchor="t" rtlCol="false" tIns="0" lIns="0" bIns="0" rIns="0">
              <a:spAutoFit/>
            </a:bodyPr>
            <a:lstStyle/>
            <a:p>
              <a:pPr>
                <a:lnSpc>
                  <a:spcPts val="8000"/>
                </a:lnSpc>
              </a:pPr>
              <a:r>
                <a:rPr lang="en-US" sz="8000">
                  <a:solidFill>
                    <a:srgbClr val="F7B4A7"/>
                  </a:solidFill>
                  <a:latin typeface="Clear Sans Bold"/>
                </a:rPr>
                <a:t>How Technology </a:t>
              </a:r>
            </a:p>
            <a:p>
              <a:pPr>
                <a:lnSpc>
                  <a:spcPts val="8000"/>
                </a:lnSpc>
              </a:pPr>
              <a:r>
                <a:rPr lang="en-US" sz="8000">
                  <a:solidFill>
                    <a:srgbClr val="F7B4A7"/>
                  </a:solidFill>
                  <a:latin typeface="Clear Sans Bold"/>
                </a:rPr>
                <a:t>is Changing Education</a:t>
              </a:r>
            </a:p>
          </p:txBody>
        </p:sp>
        <p:sp>
          <p:nvSpPr>
            <p:cNvPr name="TextBox 6" id="6"/>
            <p:cNvSpPr txBox="true"/>
            <p:nvPr/>
          </p:nvSpPr>
          <p:spPr>
            <a:xfrm rot="0">
              <a:off x="0" y="4991463"/>
              <a:ext cx="10956112" cy="1551728"/>
            </a:xfrm>
            <a:prstGeom prst="rect">
              <a:avLst/>
            </a:prstGeom>
          </p:spPr>
          <p:txBody>
            <a:bodyPr anchor="t" rtlCol="false" tIns="0" lIns="0" bIns="0" rIns="0">
              <a:spAutoFit/>
            </a:bodyPr>
            <a:lstStyle/>
            <a:p>
              <a:pPr>
                <a:lnSpc>
                  <a:spcPts val="4759"/>
                </a:lnSpc>
              </a:pPr>
              <a:r>
                <a:rPr lang="en-US" sz="3399">
                  <a:solidFill>
                    <a:srgbClr val="FFFFFF"/>
                  </a:solidFill>
                  <a:latin typeface="Clear Sans"/>
                </a:rPr>
                <a:t>A look at the importance of technology </a:t>
              </a:r>
            </a:p>
            <a:p>
              <a:pPr>
                <a:lnSpc>
                  <a:spcPts val="4759"/>
                </a:lnSpc>
              </a:pPr>
              <a:r>
                <a:rPr lang="en-US" sz="3399">
                  <a:solidFill>
                    <a:srgbClr val="FFFFFF"/>
                  </a:solidFill>
                  <a:latin typeface="Clear Sans"/>
                </a:rPr>
                <a:t>in teaching and learning</a:t>
              </a:r>
            </a:p>
          </p:txBody>
        </p:sp>
      </p:grpSp>
      <p:sp>
        <p:nvSpPr>
          <p:cNvPr name="Freeform 7" id="7"/>
          <p:cNvSpPr/>
          <p:nvPr/>
        </p:nvSpPr>
        <p:spPr>
          <a:xfrm flipH="false" flipV="false" rot="0">
            <a:off x="2074746" y="206392"/>
            <a:ext cx="1644616" cy="1644616"/>
          </a:xfrm>
          <a:custGeom>
            <a:avLst/>
            <a:gdLst/>
            <a:ahLst/>
            <a:cxnLst/>
            <a:rect r="r" b="b" t="t" l="l"/>
            <a:pathLst>
              <a:path h="1644616" w="1644616">
                <a:moveTo>
                  <a:pt x="0" y="0"/>
                </a:moveTo>
                <a:lnTo>
                  <a:pt x="1644616" y="0"/>
                </a:lnTo>
                <a:lnTo>
                  <a:pt x="1644616" y="1644616"/>
                </a:lnTo>
                <a:lnTo>
                  <a:pt x="0" y="1644616"/>
                </a:lnTo>
                <a:lnTo>
                  <a:pt x="0" y="0"/>
                </a:lnTo>
                <a:close/>
              </a:path>
            </a:pathLst>
          </a:custGeom>
          <a:blipFill>
            <a:blip r:embed="rId5"/>
            <a:stretch>
              <a:fillRect l="0" t="0" r="0" b="0"/>
            </a:stretch>
          </a:blipFill>
        </p:spPr>
      </p:sp>
      <p:sp>
        <p:nvSpPr>
          <p:cNvPr name="TextBox 8" id="8"/>
          <p:cNvSpPr txBox="true"/>
          <p:nvPr/>
        </p:nvSpPr>
        <p:spPr>
          <a:xfrm rot="0">
            <a:off x="10735605" y="9210675"/>
            <a:ext cx="7552395" cy="479008"/>
          </a:xfrm>
          <a:prstGeom prst="rect">
            <a:avLst/>
          </a:prstGeom>
        </p:spPr>
        <p:txBody>
          <a:bodyPr anchor="t" rtlCol="false" tIns="0" lIns="0" bIns="0" rIns="0">
            <a:spAutoFit/>
          </a:bodyPr>
          <a:lstStyle/>
          <a:p>
            <a:pPr algn="ctr">
              <a:lnSpc>
                <a:spcPts val="3966"/>
              </a:lnSpc>
            </a:pPr>
            <a:r>
              <a:rPr lang="en-US" sz="2832">
                <a:solidFill>
                  <a:srgbClr val="FFFFFF"/>
                </a:solidFill>
                <a:latin typeface="Canva Sans Bold"/>
              </a:rPr>
              <a:t>Submit : jayant Vishwakarma </a:t>
            </a:r>
          </a:p>
        </p:txBody>
      </p:sp>
      <p:sp>
        <p:nvSpPr>
          <p:cNvPr name="TextBox 9" id="9"/>
          <p:cNvSpPr txBox="true"/>
          <p:nvPr/>
        </p:nvSpPr>
        <p:spPr>
          <a:xfrm rot="0">
            <a:off x="290315" y="9210675"/>
            <a:ext cx="7552395" cy="479008"/>
          </a:xfrm>
          <a:prstGeom prst="rect">
            <a:avLst/>
          </a:prstGeom>
        </p:spPr>
        <p:txBody>
          <a:bodyPr anchor="t" rtlCol="false" tIns="0" lIns="0" bIns="0" rIns="0">
            <a:spAutoFit/>
          </a:bodyPr>
          <a:lstStyle/>
          <a:p>
            <a:pPr algn="ctr">
              <a:lnSpc>
                <a:spcPts val="3966"/>
              </a:lnSpc>
            </a:pPr>
            <a:r>
              <a:rPr lang="en-US" sz="2832">
                <a:solidFill>
                  <a:srgbClr val="FFFFFF"/>
                </a:solidFill>
                <a:latin typeface="Canva Sans Bold"/>
              </a:rPr>
              <a:t>Submitted To:Bhavana Shirke </a:t>
            </a:r>
          </a:p>
        </p:txBody>
      </p:sp>
      <p:sp>
        <p:nvSpPr>
          <p:cNvPr name="TextBox 10" id="10"/>
          <p:cNvSpPr txBox="true"/>
          <p:nvPr/>
        </p:nvSpPr>
        <p:spPr>
          <a:xfrm rot="0">
            <a:off x="3259607" y="389493"/>
            <a:ext cx="11768787" cy="2429699"/>
          </a:xfrm>
          <a:prstGeom prst="rect">
            <a:avLst/>
          </a:prstGeom>
        </p:spPr>
        <p:txBody>
          <a:bodyPr anchor="t" rtlCol="false" tIns="0" lIns="0" bIns="0" rIns="0">
            <a:spAutoFit/>
          </a:bodyPr>
          <a:lstStyle/>
          <a:p>
            <a:pPr algn="ctr">
              <a:lnSpc>
                <a:spcPts val="6569"/>
              </a:lnSpc>
            </a:pPr>
            <a:r>
              <a:rPr lang="en-US" sz="4692">
                <a:solidFill>
                  <a:srgbClr val="2B4B82"/>
                </a:solidFill>
                <a:latin typeface="Canva Sans Bold"/>
              </a:rPr>
              <a:t>    BANSAL INSTITUTE OF SCIENCE AND      TECHNOLOGY, BHOPAL</a:t>
            </a:r>
          </a:p>
          <a:p>
            <a:pPr algn="ctr">
              <a:lnSpc>
                <a:spcPts val="6569"/>
              </a:lnSpc>
            </a:pPr>
            <a:r>
              <a:rPr lang="en-US" sz="4692">
                <a:solidFill>
                  <a:srgbClr val="2B4B82"/>
                </a:solidFill>
                <a:latin typeface="Canva Sans Bold"/>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grpSp>
        <p:nvGrpSpPr>
          <p:cNvPr name="Group 3" id="3"/>
          <p:cNvGrpSpPr/>
          <p:nvPr/>
        </p:nvGrpSpPr>
        <p:grpSpPr>
          <a:xfrm rot="0">
            <a:off x="1028700" y="2578269"/>
            <a:ext cx="9768230" cy="5246031"/>
            <a:chOff x="0" y="0"/>
            <a:chExt cx="13024306" cy="6994708"/>
          </a:xfrm>
        </p:grpSpPr>
        <p:sp>
          <p:nvSpPr>
            <p:cNvPr name="TextBox 4" id="4"/>
            <p:cNvSpPr txBox="true"/>
            <p:nvPr/>
          </p:nvSpPr>
          <p:spPr>
            <a:xfrm rot="0">
              <a:off x="0" y="85725"/>
              <a:ext cx="13024306" cy="3467735"/>
            </a:xfrm>
            <a:prstGeom prst="rect">
              <a:avLst/>
            </a:prstGeom>
          </p:spPr>
          <p:txBody>
            <a:bodyPr anchor="t" rtlCol="false" tIns="0" lIns="0" bIns="0" rIns="0">
              <a:spAutoFit/>
            </a:bodyPr>
            <a:lstStyle/>
            <a:p>
              <a:pPr>
                <a:lnSpc>
                  <a:spcPts val="6719"/>
                </a:lnSpc>
              </a:pPr>
              <a:r>
                <a:rPr lang="en-US" sz="6399">
                  <a:solidFill>
                    <a:srgbClr val="F7B4A7"/>
                  </a:solidFill>
                  <a:latin typeface="Clear Sans Bold"/>
                </a:rPr>
                <a:t>The Impact of Technology on Teaching and Learning</a:t>
              </a:r>
            </a:p>
          </p:txBody>
        </p:sp>
        <p:sp>
          <p:nvSpPr>
            <p:cNvPr name="TextBox 5" id="5"/>
            <p:cNvSpPr txBox="true"/>
            <p:nvPr/>
          </p:nvSpPr>
          <p:spPr>
            <a:xfrm rot="0">
              <a:off x="0" y="4292571"/>
              <a:ext cx="12478551" cy="2702137"/>
            </a:xfrm>
            <a:prstGeom prst="rect">
              <a:avLst/>
            </a:prstGeom>
          </p:spPr>
          <p:txBody>
            <a:bodyPr anchor="t" rtlCol="false" tIns="0" lIns="0" bIns="0" rIns="0">
              <a:spAutoFit/>
            </a:bodyPr>
            <a:lstStyle/>
            <a:p>
              <a:pPr>
                <a:lnSpc>
                  <a:spcPts val="4060"/>
                </a:lnSpc>
              </a:pPr>
              <a:r>
                <a:rPr lang="en-US" sz="2900">
                  <a:solidFill>
                    <a:srgbClr val="FFFFFF"/>
                  </a:solidFill>
                  <a:latin typeface="Clear Sans"/>
                </a:rPr>
                <a:t>Technology is a powerful tool that has changed how teachers teach and how students learn. It has provided people with access to education and access to different ways of communicating and working together.</a:t>
              </a:r>
            </a:p>
          </p:txBody>
        </p:sp>
      </p:grpSp>
      <p:sp>
        <p:nvSpPr>
          <p:cNvPr name="Freeform 6" id="6"/>
          <p:cNvSpPr/>
          <p:nvPr/>
        </p:nvSpPr>
        <p:spPr>
          <a:xfrm flipH="false" flipV="false" rot="0">
            <a:off x="11658195" y="-593147"/>
            <a:ext cx="11202210" cy="10880147"/>
          </a:xfrm>
          <a:custGeom>
            <a:avLst/>
            <a:gdLst/>
            <a:ahLst/>
            <a:cxnLst/>
            <a:rect r="r" b="b" t="t" l="l"/>
            <a:pathLst>
              <a:path h="10880147" w="11202210">
                <a:moveTo>
                  <a:pt x="0" y="0"/>
                </a:moveTo>
                <a:lnTo>
                  <a:pt x="11202210" y="0"/>
                </a:lnTo>
                <a:lnTo>
                  <a:pt x="11202210" y="10880147"/>
                </a:lnTo>
                <a:lnTo>
                  <a:pt x="0" y="108801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Freeform 3" id="3"/>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aphicFrame>
        <p:nvGraphicFramePr>
          <p:cNvPr name="Table 7" id="7"/>
          <p:cNvGraphicFramePr>
            <a:graphicFrameLocks noGrp="true"/>
          </p:cNvGraphicFramePr>
          <p:nvPr/>
        </p:nvGraphicFramePr>
        <p:xfrm>
          <a:off x="1028700" y="270956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a:solidFill>
                            <a:srgbClr val="F7B4A7"/>
                          </a:solidFill>
                          <a:latin typeface="Clear Sans Bold"/>
                        </a:rPr>
                        <a:t>Traditional Teaching and Learning</a:t>
                      </a:r>
                      <a:r>
                        <a:rPr lang="en-US" sz="5500">
                          <a:solidFill>
                            <a:srgbClr val="F7B4A7"/>
                          </a:solidFill>
                          <a:latin typeface="Clear Sans Bold"/>
                        </a:rPr>
                        <a:t> </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a:solidFill>
                            <a:srgbClr val="F7B4A7"/>
                          </a:solidFill>
                          <a:latin typeface="Clear Sans Bold"/>
                        </a:rPr>
                        <a:t>Teaching and Learning with Technology</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518160" indent="-259080" lvl="1">
                        <a:lnSpc>
                          <a:spcPts val="3359"/>
                        </a:lnSpc>
                        <a:buFont typeface="Arial"/>
                        <a:buChar char="•"/>
                        <a:defRPr/>
                      </a:pPr>
                      <a:r>
                        <a:rPr lang="en-US" sz="2400">
                          <a:solidFill>
                            <a:srgbClr val="FEFEFE"/>
                          </a:solidFill>
                          <a:latin typeface="Clear Sans"/>
                        </a:rPr>
                        <a:t>Physical learning materials and equipment like paper, pens and chalkboard</a:t>
                      </a:r>
                      <a:endParaRPr lang="en-US" sz="1100"/>
                    </a:p>
                    <a:p>
                      <a:pPr>
                        <a:lnSpc>
                          <a:spcPts val="3359"/>
                        </a:lnSpc>
                      </a:pPr>
                    </a:p>
                    <a:p>
                      <a:pPr marL="518160" indent="-259080" lvl="1">
                        <a:lnSpc>
                          <a:spcPts val="3359"/>
                        </a:lnSpc>
                        <a:buFont typeface="Arial"/>
                        <a:buChar char="•"/>
                      </a:pPr>
                      <a:r>
                        <a:rPr lang="en-US" sz="2400">
                          <a:solidFill>
                            <a:srgbClr val="FEFEFE"/>
                          </a:solidFill>
                          <a:latin typeface="Clear Sans"/>
                        </a:rPr>
                        <a:t>Limited access to education materials and information</a:t>
                      </a:r>
                    </a:p>
                    <a:p>
                      <a:pPr>
                        <a:lnSpc>
                          <a:spcPts val="3359"/>
                        </a:lnSpc>
                      </a:pPr>
                    </a:p>
                    <a:p>
                      <a:pPr marL="518160" indent="-259080" lvl="1">
                        <a:lnSpc>
                          <a:spcPts val="3359"/>
                        </a:lnSpc>
                        <a:buFont typeface="Arial"/>
                        <a:buChar char="•"/>
                      </a:pPr>
                      <a:r>
                        <a:rPr lang="en-US" sz="2400">
                          <a:solidFill>
                            <a:srgbClr val="FEFEFE"/>
                          </a:solidFill>
                          <a:latin typeface="Clear Sans"/>
                        </a:rPr>
                        <a:t>Teaching and learning typically occurs in an in-person classroom setting</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518160" indent="-259080" lvl="1">
                        <a:lnSpc>
                          <a:spcPts val="3359"/>
                        </a:lnSpc>
                        <a:buFont typeface="Arial"/>
                        <a:buChar char="•"/>
                        <a:defRPr/>
                      </a:pPr>
                      <a:r>
                        <a:rPr lang="en-US" sz="2400">
                          <a:solidFill>
                            <a:srgbClr val="FEFEFE"/>
                          </a:solidFill>
                          <a:latin typeface="Clear Sans"/>
                        </a:rPr>
                        <a:t>Wider access to education materials and information</a:t>
                      </a:r>
                      <a:r>
                        <a:rPr lang="en-US" sz="2400">
                          <a:solidFill>
                            <a:srgbClr val="FEFEFE"/>
                          </a:solidFill>
                          <a:latin typeface="Clear Sans"/>
                        </a:rPr>
                        <a:t> </a:t>
                      </a:r>
                      <a:endParaRPr lang="en-US" sz="1100"/>
                    </a:p>
                    <a:p>
                      <a:pPr>
                        <a:lnSpc>
                          <a:spcPts val="3359"/>
                        </a:lnSpc>
                      </a:pPr>
                    </a:p>
                    <a:p>
                      <a:pPr marL="518160" indent="-259080" lvl="1">
                        <a:lnSpc>
                          <a:spcPts val="3359"/>
                        </a:lnSpc>
                        <a:buFont typeface="Arial"/>
                        <a:buChar char="•"/>
                      </a:pPr>
                      <a:r>
                        <a:rPr lang="en-US" sz="2400">
                          <a:solidFill>
                            <a:srgbClr val="FEFEFE"/>
                          </a:solidFill>
                          <a:latin typeface="Clear Sans"/>
                        </a:rPr>
                        <a:t>More available channels and tools for communication as well as collaboration</a:t>
                      </a:r>
                    </a:p>
                    <a:p>
                      <a:pPr>
                        <a:lnSpc>
                          <a:spcPts val="3359"/>
                        </a:lnSpc>
                      </a:pPr>
                    </a:p>
                    <a:p>
                      <a:pPr marL="518160" indent="-259080" lvl="1">
                        <a:lnSpc>
                          <a:spcPts val="3359"/>
                        </a:lnSpc>
                        <a:buFont typeface="Arial"/>
                        <a:buChar char="•"/>
                      </a:pPr>
                      <a:r>
                        <a:rPr lang="en-US" sz="2400">
                          <a:solidFill>
                            <a:srgbClr val="FEFEFE"/>
                          </a:solidFill>
                          <a:latin typeface="Clear Sans"/>
                        </a:rPr>
                        <a:t>Enables a more personalized kind of learning for students</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Freeform 3" id="3"/>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3"/>
            <a:stretch>
              <a:fillRect l="-26224" t="0" r="-96992" b="0"/>
            </a:stretch>
          </a:blipFill>
        </p:spPr>
      </p:sp>
      <p:grpSp>
        <p:nvGrpSpPr>
          <p:cNvPr name="Group 4" id="4"/>
          <p:cNvGrpSpPr/>
          <p:nvPr/>
        </p:nvGrpSpPr>
        <p:grpSpPr>
          <a:xfrm rot="0">
            <a:off x="8097063" y="2364893"/>
            <a:ext cx="9162237" cy="5557214"/>
            <a:chOff x="0" y="0"/>
            <a:chExt cx="12216316" cy="7409619"/>
          </a:xfrm>
        </p:grpSpPr>
        <p:sp>
          <p:nvSpPr>
            <p:cNvPr name="TextBox 5" id="5"/>
            <p:cNvSpPr txBox="true"/>
            <p:nvPr/>
          </p:nvSpPr>
          <p:spPr>
            <a:xfrm rot="0">
              <a:off x="0" y="85725"/>
              <a:ext cx="12216316" cy="2337435"/>
            </a:xfrm>
            <a:prstGeom prst="rect">
              <a:avLst/>
            </a:prstGeom>
          </p:spPr>
          <p:txBody>
            <a:bodyPr anchor="t" rtlCol="false" tIns="0" lIns="0" bIns="0" rIns="0">
              <a:spAutoFit/>
            </a:bodyPr>
            <a:lstStyle/>
            <a:p>
              <a:pPr>
                <a:lnSpc>
                  <a:spcPts val="6719"/>
                </a:lnSpc>
              </a:pPr>
              <a:r>
                <a:rPr lang="en-US" sz="6399">
                  <a:solidFill>
                    <a:srgbClr val="F7B4A7"/>
                  </a:solidFill>
                  <a:latin typeface="Clear Sans Bold"/>
                </a:rPr>
                <a:t>The Role of Interactive Technology in Learning</a:t>
              </a:r>
            </a:p>
          </p:txBody>
        </p:sp>
        <p:sp>
          <p:nvSpPr>
            <p:cNvPr name="TextBox 6" id="6"/>
            <p:cNvSpPr txBox="true"/>
            <p:nvPr/>
          </p:nvSpPr>
          <p:spPr>
            <a:xfrm rot="0">
              <a:off x="0" y="3059083"/>
              <a:ext cx="12216316" cy="1330537"/>
            </a:xfrm>
            <a:prstGeom prst="rect">
              <a:avLst/>
            </a:prstGeom>
          </p:spPr>
          <p:txBody>
            <a:bodyPr anchor="t" rtlCol="false" tIns="0" lIns="0" bIns="0" rIns="0">
              <a:spAutoFit/>
            </a:bodyPr>
            <a:lstStyle/>
            <a:p>
              <a:pPr>
                <a:lnSpc>
                  <a:spcPts val="4060"/>
                </a:lnSpc>
              </a:pPr>
              <a:r>
                <a:rPr lang="en-US" sz="2900">
                  <a:solidFill>
                    <a:srgbClr val="FEFEFE"/>
                  </a:solidFill>
                  <a:latin typeface="Clear Sans"/>
                </a:rPr>
                <a:t>INTERACTIVE TECHNOLOGY OPENS UP</a:t>
              </a:r>
            </a:p>
            <a:p>
              <a:pPr>
                <a:lnSpc>
                  <a:spcPts val="4060"/>
                </a:lnSpc>
              </a:pPr>
              <a:r>
                <a:rPr lang="en-US" sz="2900">
                  <a:solidFill>
                    <a:srgbClr val="FEFEFE"/>
                  </a:solidFill>
                  <a:latin typeface="Clear Sans"/>
                </a:rPr>
                <a:t>THE WAY WE TEACH AND LEARN</a:t>
              </a:r>
            </a:p>
          </p:txBody>
        </p:sp>
        <p:sp>
          <p:nvSpPr>
            <p:cNvPr name="TextBox 7" id="7"/>
            <p:cNvSpPr txBox="true"/>
            <p:nvPr/>
          </p:nvSpPr>
          <p:spPr>
            <a:xfrm rot="0">
              <a:off x="0" y="5208074"/>
              <a:ext cx="12216316" cy="2201545"/>
            </a:xfrm>
            <a:prstGeom prst="rect">
              <a:avLst/>
            </a:prstGeom>
          </p:spPr>
          <p:txBody>
            <a:bodyPr anchor="t" rtlCol="false" tIns="0" lIns="0" bIns="0" rIns="0">
              <a:spAutoFit/>
            </a:bodyPr>
            <a:lstStyle/>
            <a:p>
              <a:pPr>
                <a:lnSpc>
                  <a:spcPts val="3359"/>
                </a:lnSpc>
              </a:pPr>
              <a:r>
                <a:rPr lang="en-US" sz="2400">
                  <a:solidFill>
                    <a:srgbClr val="FEFEFE"/>
                  </a:solidFill>
                  <a:latin typeface="Clear Sans"/>
                </a:rPr>
                <a:t>Interactive technology helps create opportunities for communication. It can encourage teachers and students to communicate more, share and discuss ideas, and collaborate</a:t>
              </a:r>
            </a:p>
            <a:p>
              <a:pPr>
                <a:lnSpc>
                  <a:spcPts val="3359"/>
                </a:lnSpc>
              </a:pPr>
              <a:r>
                <a:rPr lang="en-US" sz="2400">
                  <a:solidFill>
                    <a:srgbClr val="FEFEFE"/>
                  </a:solidFill>
                  <a:latin typeface="Clear Sans"/>
                </a:rPr>
                <a:t>with each other.</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grpSp>
        <p:nvGrpSpPr>
          <p:cNvPr name="Group 3" id="3"/>
          <p:cNvGrpSpPr/>
          <p:nvPr/>
        </p:nvGrpSpPr>
        <p:grpSpPr>
          <a:xfrm rot="0">
            <a:off x="946160" y="824590"/>
            <a:ext cx="9569415" cy="2181422"/>
            <a:chOff x="0" y="0"/>
            <a:chExt cx="12759220" cy="2908563"/>
          </a:xfrm>
        </p:grpSpPr>
        <p:sp>
          <p:nvSpPr>
            <p:cNvPr name="TextBox 4" id="4"/>
            <p:cNvSpPr txBox="true"/>
            <p:nvPr/>
          </p:nvSpPr>
          <p:spPr>
            <a:xfrm rot="0">
              <a:off x="0" y="85725"/>
              <a:ext cx="12759220" cy="1207135"/>
            </a:xfrm>
            <a:prstGeom prst="rect">
              <a:avLst/>
            </a:prstGeom>
          </p:spPr>
          <p:txBody>
            <a:bodyPr anchor="t" rtlCol="false" tIns="0" lIns="0" bIns="0" rIns="0">
              <a:spAutoFit/>
            </a:bodyPr>
            <a:lstStyle/>
            <a:p>
              <a:pPr>
                <a:lnSpc>
                  <a:spcPts val="6719"/>
                </a:lnSpc>
              </a:pPr>
              <a:r>
                <a:rPr lang="en-US" sz="6399">
                  <a:solidFill>
                    <a:srgbClr val="F7B4A7"/>
                  </a:solidFill>
                  <a:latin typeface="Clear Sans Bold"/>
                </a:rPr>
                <a:t>Benefits to teachers</a:t>
              </a:r>
            </a:p>
          </p:txBody>
        </p:sp>
        <p:sp>
          <p:nvSpPr>
            <p:cNvPr name="TextBox 5" id="5"/>
            <p:cNvSpPr txBox="true"/>
            <p:nvPr/>
          </p:nvSpPr>
          <p:spPr>
            <a:xfrm rot="0">
              <a:off x="0" y="1578026"/>
              <a:ext cx="12759220" cy="1330537"/>
            </a:xfrm>
            <a:prstGeom prst="rect">
              <a:avLst/>
            </a:prstGeom>
          </p:spPr>
          <p:txBody>
            <a:bodyPr anchor="t" rtlCol="false" tIns="0" lIns="0" bIns="0" rIns="0">
              <a:spAutoFit/>
            </a:bodyPr>
            <a:lstStyle/>
            <a:p>
              <a:pPr>
                <a:lnSpc>
                  <a:spcPts val="4060"/>
                </a:lnSpc>
              </a:pPr>
              <a:r>
                <a:rPr lang="en-US" sz="2900">
                  <a:solidFill>
                    <a:srgbClr val="FEFEFE"/>
                  </a:solidFill>
                  <a:latin typeface="Clear Sans"/>
                </a:rPr>
                <a:t>HOW TECHNOLOGY HELPS TEACHERS </a:t>
              </a:r>
            </a:p>
            <a:p>
              <a:pPr>
                <a:lnSpc>
                  <a:spcPts val="4060"/>
                </a:lnSpc>
              </a:pPr>
              <a:r>
                <a:rPr lang="en-US" sz="2900">
                  <a:solidFill>
                    <a:srgbClr val="FEFEFE"/>
                  </a:solidFill>
                  <a:latin typeface="Clear Sans"/>
                </a:rPr>
                <a:t>DO THEIR WORK</a:t>
              </a:r>
            </a:p>
          </p:txBody>
        </p:sp>
      </p:grpSp>
      <p:graphicFrame>
        <p:nvGraphicFramePr>
          <p:cNvPr name="Table 6" id="6"/>
          <p:cNvGraphicFramePr>
            <a:graphicFrameLocks noGrp="true"/>
          </p:cNvGraphicFramePr>
          <p:nvPr/>
        </p:nvGraphicFramePr>
        <p:xfrm>
          <a:off x="946160" y="6091059"/>
          <a:ext cx="16313140" cy="3413585"/>
        </p:xfrm>
        <a:graphic>
          <a:graphicData uri="http://schemas.openxmlformats.org/drawingml/2006/table">
            <a:tbl>
              <a:tblPr/>
              <a:tblGrid>
                <a:gridCol w="5437713"/>
                <a:gridCol w="5437713"/>
                <a:gridCol w="5437713"/>
              </a:tblGrid>
              <a:tr h="1571297">
                <a:tc>
                  <a:txBody>
                    <a:bodyPr anchor="t" rtlCol="false"/>
                    <a:lstStyle/>
                    <a:p>
                      <a:pPr algn="l">
                        <a:lnSpc>
                          <a:spcPts val="3919"/>
                        </a:lnSpc>
                        <a:defRPr/>
                      </a:pPr>
                      <a:r>
                        <a:rPr lang="en-US" sz="2799">
                          <a:solidFill>
                            <a:srgbClr val="FEFEFE"/>
                          </a:solidFill>
                          <a:latin typeface="Clear Sans Bold"/>
                        </a:rPr>
                        <a:t>Allows teachers to </a:t>
                      </a:r>
                      <a:endParaRPr lang="en-US" sz="1100"/>
                    </a:p>
                    <a:p>
                      <a:pPr>
                        <a:lnSpc>
                          <a:spcPts val="3919"/>
                        </a:lnSpc>
                      </a:pPr>
                      <a:r>
                        <a:rPr lang="en-US" sz="2799">
                          <a:solidFill>
                            <a:srgbClr val="FEFEFE"/>
                          </a:solidFill>
                          <a:latin typeface="Clear Sans Bold"/>
                        </a:rPr>
                        <a:t>be more flexible</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919"/>
                        </a:lnSpc>
                        <a:defRPr/>
                      </a:pPr>
                      <a:r>
                        <a:rPr lang="en-US" sz="2799">
                          <a:solidFill>
                            <a:srgbClr val="FEFEFE"/>
                          </a:solidFill>
                          <a:latin typeface="Clear Sans Bold"/>
                        </a:rPr>
                        <a:t>Helps teachers connect </a:t>
                      </a:r>
                      <a:endParaRPr lang="en-US" sz="1100"/>
                    </a:p>
                    <a:p>
                      <a:pPr>
                        <a:lnSpc>
                          <a:spcPts val="3919"/>
                        </a:lnSpc>
                      </a:pPr>
                      <a:r>
                        <a:rPr lang="en-US" sz="2799">
                          <a:solidFill>
                            <a:srgbClr val="FEFEFE"/>
                          </a:solidFill>
                          <a:latin typeface="Clear Sans Bold"/>
                        </a:rPr>
                        <a:t>more with students</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919"/>
                        </a:lnSpc>
                        <a:defRPr/>
                      </a:pPr>
                      <a:r>
                        <a:rPr lang="en-US" sz="2799">
                          <a:solidFill>
                            <a:srgbClr val="FEFEFE"/>
                          </a:solidFill>
                          <a:latin typeface="Clear Sans Bold"/>
                        </a:rPr>
                        <a:t>Allows access to </a:t>
                      </a:r>
                      <a:endParaRPr lang="en-US" sz="1100"/>
                    </a:p>
                    <a:p>
                      <a:pPr>
                        <a:lnSpc>
                          <a:spcPts val="3919"/>
                        </a:lnSpc>
                      </a:pPr>
                      <a:r>
                        <a:rPr lang="en-US" sz="2799">
                          <a:solidFill>
                            <a:srgbClr val="FEFEFE"/>
                          </a:solidFill>
                          <a:latin typeface="Clear Sans Bold"/>
                        </a:rPr>
                        <a:t>more resources</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r h="1842289">
                <a:tc>
                  <a:txBody>
                    <a:bodyPr anchor="t" rtlCol="false"/>
                    <a:lstStyle/>
                    <a:p>
                      <a:pPr algn="l">
                        <a:lnSpc>
                          <a:spcPts val="3359"/>
                        </a:lnSpc>
                        <a:defRPr/>
                      </a:pPr>
                      <a:r>
                        <a:rPr lang="en-US" sz="2400">
                          <a:solidFill>
                            <a:srgbClr val="FEFEFE"/>
                          </a:solidFill>
                          <a:latin typeface="Clear Sans"/>
                        </a:rPr>
                        <a:t>Teachers can use different</a:t>
                      </a:r>
                      <a:endParaRPr lang="en-US" sz="1100"/>
                    </a:p>
                    <a:p>
                      <a:pPr>
                        <a:lnSpc>
                          <a:spcPts val="3359"/>
                        </a:lnSpc>
                      </a:pPr>
                      <a:r>
                        <a:rPr lang="en-US" sz="2400">
                          <a:solidFill>
                            <a:srgbClr val="FEFEFE"/>
                          </a:solidFill>
                          <a:latin typeface="Clear Sans"/>
                        </a:rPr>
                        <a:t>teaching methods and tools</a:t>
                      </a:r>
                    </a:p>
                    <a:p>
                      <a:pPr>
                        <a:lnSpc>
                          <a:spcPts val="3359"/>
                        </a:lnSpc>
                      </a:pPr>
                      <a:r>
                        <a:rPr lang="en-US" sz="2400">
                          <a:solidFill>
                            <a:srgbClr val="FEFEFE"/>
                          </a:solidFill>
                          <a:latin typeface="Clear Sans"/>
                        </a:rPr>
                        <a:t>to suit their lessons or students.</a:t>
                      </a:r>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359"/>
                        </a:lnSpc>
                        <a:defRPr/>
                      </a:pPr>
                      <a:r>
                        <a:rPr lang="en-US" sz="2400">
                          <a:solidFill>
                            <a:srgbClr val="FEFEFE"/>
                          </a:solidFill>
                          <a:latin typeface="Clear Sans"/>
                        </a:rPr>
                        <a:t>Teachers are able to better communicate with their students and support them in their learning</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c>
                  <a:txBody>
                    <a:bodyPr anchor="t" rtlCol="false"/>
                    <a:lstStyle/>
                    <a:p>
                      <a:pPr algn="l">
                        <a:lnSpc>
                          <a:spcPts val="3359"/>
                        </a:lnSpc>
                        <a:defRPr/>
                      </a:pPr>
                      <a:r>
                        <a:rPr lang="en-US" sz="2400">
                          <a:solidFill>
                            <a:srgbClr val="FEFEFE"/>
                          </a:solidFill>
                          <a:latin typeface="Clear Sans"/>
                        </a:rPr>
                        <a:t>Teachers are able to find additional and updated learning resources that can help them with their work</a:t>
                      </a:r>
                      <a:endParaRPr lang="en-US" sz="1100"/>
                    </a:p>
                  </a:txBody>
                  <a:tcPr marL="190500" marR="190500" marT="190500" marB="190500" anchor="b">
                    <a:lnL cmpd="sng" algn="ctr" cap="flat" w="47625">
                      <a:solidFill>
                        <a:srgbClr val="F7B4A7"/>
                      </a:solidFill>
                      <a:prstDash val="solid"/>
                      <a:round/>
                      <a:headEnd type="none" w="med" len="med"/>
                      <a:tailEnd type="none" w="med" len="med"/>
                    </a:lnL>
                    <a:lnR cmpd="sng" algn="ctr" cap="flat" w="47625">
                      <a:solidFill>
                        <a:srgbClr val="F7B4A7"/>
                      </a:solidFill>
                      <a:prstDash val="solid"/>
                      <a:round/>
                      <a:headEnd type="none" w="med" len="med"/>
                      <a:tailEnd type="none" w="med" len="med"/>
                    </a:lnR>
                    <a:lnT cmpd="sng" algn="ctr" cap="flat" w="47625">
                      <a:solidFill>
                        <a:srgbClr val="F7B4A7"/>
                      </a:solidFill>
                      <a:prstDash val="solid"/>
                      <a:round/>
                      <a:headEnd type="none" w="med" len="med"/>
                      <a:tailEnd type="none" w="med" len="med"/>
                    </a:lnT>
                    <a:lnB cmpd="sng" algn="ctr" cap="flat" w="47625">
                      <a:solidFill>
                        <a:srgbClr val="F7B4A7"/>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graphicFrame>
        <p:nvGraphicFramePr>
          <p:cNvPr name="Table 3" id="3"/>
          <p:cNvGraphicFramePr>
            <a:graphicFrameLocks noGrp="true"/>
          </p:cNvGraphicFramePr>
          <p:nvPr/>
        </p:nvGraphicFramePr>
        <p:xfrm>
          <a:off x="7773623" y="1058285"/>
          <a:ext cx="9485677" cy="7995780"/>
        </p:xfrm>
        <a:graphic>
          <a:graphicData uri="http://schemas.openxmlformats.org/drawingml/2006/table">
            <a:tbl>
              <a:tblPr/>
              <a:tblGrid>
                <a:gridCol w="9485677"/>
              </a:tblGrid>
              <a:tr h="1060390">
                <a:tc>
                  <a:txBody>
                    <a:bodyPr anchor="t" rtlCol="false"/>
                    <a:lstStyle/>
                    <a:p>
                      <a:pPr algn="l">
                        <a:lnSpc>
                          <a:spcPts val="3919"/>
                        </a:lnSpc>
                        <a:defRPr/>
                      </a:pPr>
                      <a:r>
                        <a:rPr lang="en-US" sz="2799">
                          <a:solidFill>
                            <a:srgbClr val="F7B4A7"/>
                          </a:solidFill>
                          <a:latin typeface="Clear Sans Bold"/>
                        </a:rPr>
                        <a:t>Allows for a more personalized learning experience</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3937">
                <a:tc>
                  <a:txBody>
                    <a:bodyPr anchor="t" rtlCol="false"/>
                    <a:lstStyle/>
                    <a:p>
                      <a:pPr algn="l">
                        <a:lnSpc>
                          <a:spcPts val="3359"/>
                        </a:lnSpc>
                        <a:defRPr/>
                      </a:pPr>
                      <a:r>
                        <a:rPr lang="en-US" sz="2400">
                          <a:solidFill>
                            <a:srgbClr val="FEFEFE"/>
                          </a:solidFill>
                          <a:latin typeface="Clear Sans"/>
                        </a:rPr>
                        <a:t>Students have more freedom to choose the methods and tools that help them learn best.</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069589">
                <a:tc>
                  <a:txBody>
                    <a:bodyPr anchor="t" rtlCol="false"/>
                    <a:lstStyle/>
                    <a:p>
                      <a:pPr algn="l">
                        <a:lnSpc>
                          <a:spcPts val="3919"/>
                        </a:lnSpc>
                        <a:defRPr/>
                      </a:pPr>
                      <a:r>
                        <a:rPr lang="en-US" sz="2799">
                          <a:solidFill>
                            <a:srgbClr val="F7B4A7"/>
                          </a:solidFill>
                          <a:latin typeface="Clear Sans Bold"/>
                        </a:rPr>
                        <a:t>Improves students' communication skills</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743937">
                <a:tc>
                  <a:txBody>
                    <a:bodyPr anchor="t" rtlCol="false"/>
                    <a:lstStyle/>
                    <a:p>
                      <a:pPr algn="l">
                        <a:lnSpc>
                          <a:spcPts val="3359"/>
                        </a:lnSpc>
                        <a:defRPr/>
                      </a:pPr>
                      <a:r>
                        <a:rPr lang="en-US" sz="2400">
                          <a:solidFill>
                            <a:srgbClr val="FEFEFE"/>
                          </a:solidFill>
                          <a:latin typeface="Clear Sans"/>
                        </a:rPr>
                        <a:t>Students have access to different channels where they can communicate and collaborate with teachers and fellow students.</a:t>
                      </a:r>
                      <a:endParaRPr lang="en-US" sz="1100"/>
                    </a:p>
                    <a:p>
                      <a:pPr>
                        <a:lnSpc>
                          <a:spcPts val="3359"/>
                        </a:lnSpc>
                      </a:pPr>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046017">
                <a:tc>
                  <a:txBody>
                    <a:bodyPr anchor="t" rtlCol="false"/>
                    <a:lstStyle/>
                    <a:p>
                      <a:pPr algn="l">
                        <a:lnSpc>
                          <a:spcPts val="3919"/>
                        </a:lnSpc>
                        <a:defRPr/>
                      </a:pPr>
                      <a:r>
                        <a:rPr lang="en-US" sz="2799">
                          <a:solidFill>
                            <a:srgbClr val="F7B4A7"/>
                          </a:solidFill>
                          <a:latin typeface="Clear Sans Bold"/>
                        </a:rPr>
                        <a:t>Helps students prepare for the future</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19050">
                      <a:solidFill>
                        <a:srgbClr val="FEFEFE"/>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331908">
                <a:tc>
                  <a:txBody>
                    <a:bodyPr anchor="t" rtlCol="false"/>
                    <a:lstStyle/>
                    <a:p>
                      <a:pPr algn="l">
                        <a:lnSpc>
                          <a:spcPts val="3359"/>
                        </a:lnSpc>
                        <a:defRPr/>
                      </a:pPr>
                      <a:r>
                        <a:rPr lang="en-US" sz="2400">
                          <a:solidFill>
                            <a:srgbClr val="FEFEFE"/>
                          </a:solidFill>
                          <a:latin typeface="Clear Sans"/>
                        </a:rPr>
                        <a:t>Students become equipped to face a highly technological future and will be able to easily adapt.</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grpSp>
        <p:nvGrpSpPr>
          <p:cNvPr name="Group 4" id="4"/>
          <p:cNvGrpSpPr/>
          <p:nvPr/>
        </p:nvGrpSpPr>
        <p:grpSpPr>
          <a:xfrm rot="0">
            <a:off x="1187452" y="1394747"/>
            <a:ext cx="5772591" cy="3077304"/>
            <a:chOff x="0" y="0"/>
            <a:chExt cx="7696787" cy="4103071"/>
          </a:xfrm>
        </p:grpSpPr>
        <p:sp>
          <p:nvSpPr>
            <p:cNvPr name="TextBox 5" id="5"/>
            <p:cNvSpPr txBox="true"/>
            <p:nvPr/>
          </p:nvSpPr>
          <p:spPr>
            <a:xfrm rot="0">
              <a:off x="0" y="85725"/>
              <a:ext cx="7696787" cy="2337435"/>
            </a:xfrm>
            <a:prstGeom prst="rect">
              <a:avLst/>
            </a:prstGeom>
          </p:spPr>
          <p:txBody>
            <a:bodyPr anchor="t" rtlCol="false" tIns="0" lIns="0" bIns="0" rIns="0">
              <a:spAutoFit/>
            </a:bodyPr>
            <a:lstStyle/>
            <a:p>
              <a:pPr>
                <a:lnSpc>
                  <a:spcPts val="6719"/>
                </a:lnSpc>
              </a:pPr>
              <a:r>
                <a:rPr lang="en-US" sz="6399">
                  <a:solidFill>
                    <a:srgbClr val="F7B4A7"/>
                  </a:solidFill>
                  <a:latin typeface="Clear Sans Bold"/>
                </a:rPr>
                <a:t>Benefits </a:t>
              </a:r>
            </a:p>
            <a:p>
              <a:pPr>
                <a:lnSpc>
                  <a:spcPts val="6719"/>
                </a:lnSpc>
              </a:pPr>
              <a:r>
                <a:rPr lang="en-US" sz="6399">
                  <a:solidFill>
                    <a:srgbClr val="F7B4A7"/>
                  </a:solidFill>
                  <a:latin typeface="Clear Sans Bold"/>
                </a:rPr>
                <a:t>to Students</a:t>
              </a:r>
            </a:p>
          </p:txBody>
        </p:sp>
        <p:sp>
          <p:nvSpPr>
            <p:cNvPr name="TextBox 6" id="6"/>
            <p:cNvSpPr txBox="true"/>
            <p:nvPr/>
          </p:nvSpPr>
          <p:spPr>
            <a:xfrm rot="0">
              <a:off x="0" y="2772535"/>
              <a:ext cx="5972555" cy="1330537"/>
            </a:xfrm>
            <a:prstGeom prst="rect">
              <a:avLst/>
            </a:prstGeom>
          </p:spPr>
          <p:txBody>
            <a:bodyPr anchor="t" rtlCol="false" tIns="0" lIns="0" bIns="0" rIns="0">
              <a:spAutoFit/>
            </a:bodyPr>
            <a:lstStyle/>
            <a:p>
              <a:pPr>
                <a:lnSpc>
                  <a:spcPts val="4060"/>
                </a:lnSpc>
              </a:pPr>
              <a:r>
                <a:rPr lang="en-US" sz="2900">
                  <a:solidFill>
                    <a:srgbClr val="FEFEFE"/>
                  </a:solidFill>
                  <a:latin typeface="Clear Sans"/>
                </a:rPr>
                <a:t>HOW TECHNOLOGY HELPS STUDENTS LEARN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Freeform 3" id="3"/>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3"/>
            <a:stretch>
              <a:fillRect l="0" t="-9669" r="0" b="-9669"/>
            </a:stretch>
          </a:blipFill>
        </p:spPr>
      </p:sp>
      <p:sp>
        <p:nvSpPr>
          <p:cNvPr name="Freeform 4" id="4"/>
          <p:cNvSpPr/>
          <p:nvPr/>
        </p:nvSpPr>
        <p:spPr>
          <a:xfrm flipH="false" flipV="false" rot="0">
            <a:off x="0" y="0"/>
            <a:ext cx="8549322" cy="10287000"/>
          </a:xfrm>
          <a:custGeom>
            <a:avLst/>
            <a:gdLst/>
            <a:ahLst/>
            <a:cxnLst/>
            <a:rect r="r" b="b" t="t" l="l"/>
            <a:pathLst>
              <a:path h="10287000" w="8549322">
                <a:moveTo>
                  <a:pt x="0" y="0"/>
                </a:moveTo>
                <a:lnTo>
                  <a:pt x="8549322" y="0"/>
                </a:lnTo>
                <a:lnTo>
                  <a:pt x="8549322" y="10287000"/>
                </a:lnTo>
                <a:lnTo>
                  <a:pt x="0" y="10287000"/>
                </a:lnTo>
                <a:lnTo>
                  <a:pt x="0" y="0"/>
                </a:lnTo>
                <a:close/>
              </a:path>
            </a:pathLst>
          </a:custGeom>
          <a:blipFill>
            <a:blip r:embed="rId4"/>
            <a:stretch>
              <a:fillRect l="0" t="0" r="-80600" b="0"/>
            </a:stretch>
          </a:blipFill>
        </p:spPr>
      </p:sp>
      <p:grpSp>
        <p:nvGrpSpPr>
          <p:cNvPr name="Group 5" id="5"/>
          <p:cNvGrpSpPr/>
          <p:nvPr/>
        </p:nvGrpSpPr>
        <p:grpSpPr>
          <a:xfrm rot="0">
            <a:off x="9460529" y="2155343"/>
            <a:ext cx="7312205" cy="5976314"/>
            <a:chOff x="0" y="0"/>
            <a:chExt cx="9749607" cy="7968419"/>
          </a:xfrm>
        </p:grpSpPr>
        <p:sp>
          <p:nvSpPr>
            <p:cNvPr name="TextBox 6" id="6"/>
            <p:cNvSpPr txBox="true"/>
            <p:nvPr/>
          </p:nvSpPr>
          <p:spPr>
            <a:xfrm rot="0">
              <a:off x="0" y="85725"/>
              <a:ext cx="9749607" cy="2337435"/>
            </a:xfrm>
            <a:prstGeom prst="rect">
              <a:avLst/>
            </a:prstGeom>
          </p:spPr>
          <p:txBody>
            <a:bodyPr anchor="t" rtlCol="false" tIns="0" lIns="0" bIns="0" rIns="0">
              <a:spAutoFit/>
            </a:bodyPr>
            <a:lstStyle/>
            <a:p>
              <a:pPr>
                <a:lnSpc>
                  <a:spcPts val="6719"/>
                </a:lnSpc>
              </a:pPr>
              <a:r>
                <a:rPr lang="en-US" sz="6399">
                  <a:solidFill>
                    <a:srgbClr val="FEFEFE"/>
                  </a:solidFill>
                  <a:latin typeface="Clear Sans Bold"/>
                </a:rPr>
                <a:t>Remote learning as the new normal</a:t>
              </a:r>
            </a:p>
          </p:txBody>
        </p:sp>
        <p:sp>
          <p:nvSpPr>
            <p:cNvPr name="TextBox 7" id="7"/>
            <p:cNvSpPr txBox="true"/>
            <p:nvPr/>
          </p:nvSpPr>
          <p:spPr>
            <a:xfrm rot="0">
              <a:off x="0" y="3059083"/>
              <a:ext cx="9749607" cy="1330537"/>
            </a:xfrm>
            <a:prstGeom prst="rect">
              <a:avLst/>
            </a:prstGeom>
          </p:spPr>
          <p:txBody>
            <a:bodyPr anchor="t" rtlCol="false" tIns="0" lIns="0" bIns="0" rIns="0">
              <a:spAutoFit/>
            </a:bodyPr>
            <a:lstStyle/>
            <a:p>
              <a:pPr>
                <a:lnSpc>
                  <a:spcPts val="4060"/>
                </a:lnSpc>
              </a:pPr>
              <a:r>
                <a:rPr lang="en-US" sz="2900">
                  <a:solidFill>
                    <a:srgbClr val="FEFEFE"/>
                  </a:solidFill>
                  <a:latin typeface="Clear Sans"/>
                </a:rPr>
                <a:t>IT'S IMPORTANT RIGHT NOW</a:t>
              </a:r>
            </a:p>
            <a:p>
              <a:pPr>
                <a:lnSpc>
                  <a:spcPts val="4060"/>
                </a:lnSpc>
              </a:pPr>
              <a:r>
                <a:rPr lang="en-US" sz="2900">
                  <a:solidFill>
                    <a:srgbClr val="FEFEFE"/>
                  </a:solidFill>
                  <a:latin typeface="Clear Sans"/>
                </a:rPr>
                <a:t>BUT IS IT THE FUTURE?</a:t>
              </a:r>
            </a:p>
          </p:txBody>
        </p:sp>
        <p:sp>
          <p:nvSpPr>
            <p:cNvPr name="TextBox 8" id="8"/>
            <p:cNvSpPr txBox="true"/>
            <p:nvPr/>
          </p:nvSpPr>
          <p:spPr>
            <a:xfrm rot="0">
              <a:off x="0" y="5208074"/>
              <a:ext cx="9749607" cy="2760345"/>
            </a:xfrm>
            <a:prstGeom prst="rect">
              <a:avLst/>
            </a:prstGeom>
          </p:spPr>
          <p:txBody>
            <a:bodyPr anchor="t" rtlCol="false" tIns="0" lIns="0" bIns="0" rIns="0">
              <a:spAutoFit/>
            </a:bodyPr>
            <a:lstStyle/>
            <a:p>
              <a:pPr>
                <a:lnSpc>
                  <a:spcPts val="3359"/>
                </a:lnSpc>
              </a:pPr>
              <a:r>
                <a:rPr lang="en-US" sz="2400">
                  <a:solidFill>
                    <a:srgbClr val="FEFEFE"/>
                  </a:solidFill>
                  <a:latin typeface="Clear Sans"/>
                </a:rPr>
                <a:t>Remote learning technology has been crucial to education right now, and it will likely be as critical in the future as schools determine the best way they can move forward. Schools can adopt or offer a combination of remote and in-person learning.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Freeform 3" id="3"/>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8242167" y="3240535"/>
            <a:ext cx="9319119" cy="5122545"/>
          </a:xfrm>
          <a:prstGeom prst="rect">
            <a:avLst/>
          </a:prstGeom>
        </p:spPr>
        <p:txBody>
          <a:bodyPr anchor="t" rtlCol="false" tIns="0" lIns="0" bIns="0" rIns="0">
            <a:spAutoFit/>
          </a:bodyPr>
          <a:lstStyle/>
          <a:p>
            <a:pPr>
              <a:lnSpc>
                <a:spcPts val="6719"/>
              </a:lnSpc>
            </a:pPr>
            <a:r>
              <a:rPr lang="en-US" sz="6399">
                <a:solidFill>
                  <a:srgbClr val="94DDDE"/>
                </a:solidFill>
                <a:latin typeface="Clear Sans Bold"/>
              </a:rPr>
              <a:t>Technology is an </a:t>
            </a:r>
            <a:r>
              <a:rPr lang="en-US" sz="6399">
                <a:solidFill>
                  <a:srgbClr val="F7B4A7"/>
                </a:solidFill>
                <a:latin typeface="Clear Sans Bold"/>
              </a:rPr>
              <a:t>effective</a:t>
            </a:r>
            <a:r>
              <a:rPr lang="en-US" sz="6399">
                <a:solidFill>
                  <a:srgbClr val="94DDDE"/>
                </a:solidFill>
                <a:latin typeface="Clear Sans Bold"/>
              </a:rPr>
              <a:t> tool that can make </a:t>
            </a:r>
            <a:r>
              <a:rPr lang="en-US" sz="6399">
                <a:solidFill>
                  <a:srgbClr val="F7B4A7"/>
                </a:solidFill>
                <a:latin typeface="Clear Sans Bold"/>
              </a:rPr>
              <a:t>education</a:t>
            </a:r>
            <a:r>
              <a:rPr lang="en-US" sz="6399">
                <a:solidFill>
                  <a:srgbClr val="94DDDE"/>
                </a:solidFill>
                <a:latin typeface="Clear Sans Bold"/>
              </a:rPr>
              <a:t> more meaningful and engaging for teachers and students alike.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758" t="0" r="-75182" b="-141555"/>
            </a:stretch>
          </a:blipFill>
        </p:spPr>
      </p:sp>
      <p:sp>
        <p:nvSpPr>
          <p:cNvPr name="TextBox 3" id="3"/>
          <p:cNvSpPr txBox="true"/>
          <p:nvPr/>
        </p:nvSpPr>
        <p:spPr>
          <a:xfrm rot="0">
            <a:off x="6703813" y="4744403"/>
            <a:ext cx="4880374" cy="883920"/>
          </a:xfrm>
          <a:prstGeom prst="rect">
            <a:avLst/>
          </a:prstGeom>
        </p:spPr>
        <p:txBody>
          <a:bodyPr anchor="t" rtlCol="false" tIns="0" lIns="0" bIns="0" rIns="0">
            <a:spAutoFit/>
          </a:bodyPr>
          <a:lstStyle/>
          <a:p>
            <a:pPr algn="l" marL="0" indent="0" lvl="0">
              <a:lnSpc>
                <a:spcPts val="6719"/>
              </a:lnSpc>
            </a:pPr>
            <a:r>
              <a:rPr lang="en-US" sz="6399">
                <a:solidFill>
                  <a:srgbClr val="FEFEFE"/>
                </a:solidFill>
                <a:latin typeface="Clear Sans Bold"/>
              </a:rPr>
              <a:t>Thank you </a:t>
            </a:r>
          </a:p>
        </p:txBody>
      </p:sp>
      <p:pic>
        <p:nvPicPr>
          <p:cNvPr name="Picture 4" id="4"/>
          <p:cNvPicPr>
            <a:picLocks noChangeAspect="true"/>
          </p:cNvPicPr>
          <p:nvPr/>
        </p:nvPicPr>
        <p:blipFill>
          <a:blip r:embed="rId3"/>
          <a:srcRect l="0" t="0" r="0" b="0"/>
          <a:stretch>
            <a:fillRect/>
          </a:stretch>
        </p:blipFill>
        <p:spPr>
          <a:xfrm flipH="false" flipV="false" rot="0">
            <a:off x="10558655" y="1753518"/>
            <a:ext cx="7226889" cy="67799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DAF2o4JV8XQ</dc:identifier>
  <dcterms:modified xsi:type="dcterms:W3CDTF">2011-08-01T06:04:30Z</dcterms:modified>
  <cp:revision>1</cp:revision>
  <dc:title>Thank you</dc:title>
</cp:coreProperties>
</file>